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4" r:id="rId7"/>
    <p:sldId id="263" r:id="rId8"/>
    <p:sldId id="262"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8" autoAdjust="0"/>
    <p:restoredTop sz="94660"/>
  </p:normalViewPr>
  <p:slideViewPr>
    <p:cSldViewPr snapToGrid="0">
      <p:cViewPr varScale="1">
        <p:scale>
          <a:sx n="117" d="100"/>
          <a:sy n="117" d="100"/>
        </p:scale>
        <p:origin x="2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700686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419535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F847E0-C83B-47B3-993E-3267F37D3A3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722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601998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F847E0-C83B-47B3-993E-3267F37D3A3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77092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806631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23468312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26141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00311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190488-FAF7-4DAE-92E2-F971A068DA52}" type="datetimeFigureOut">
              <a:rPr lang="en-US" smtClean="0"/>
              <a:t>11/12/19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407578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252018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90488-FAF7-4DAE-92E2-F971A068DA52}" type="datetimeFigureOut">
              <a:rPr lang="en-US" smtClean="0"/>
              <a:t>11/12/19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492216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190488-FAF7-4DAE-92E2-F971A068DA52}" type="datetimeFigureOut">
              <a:rPr lang="en-US" smtClean="0"/>
              <a:t>11/12/19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426702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90488-FAF7-4DAE-92E2-F971A068DA52}" type="datetimeFigureOut">
              <a:rPr lang="en-US" smtClean="0"/>
              <a:t>11/12/19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221844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68635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190488-FAF7-4DAE-92E2-F971A068DA52}" type="datetimeFigureOut">
              <a:rPr lang="en-US" smtClean="0"/>
              <a:t>11/12/19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BF847E0-C83B-47B3-993E-3267F37D3A32}" type="slidenum">
              <a:rPr lang="en-US" smtClean="0"/>
              <a:t>‹#›</a:t>
            </a:fld>
            <a:endParaRPr lang="en-US"/>
          </a:p>
        </p:txBody>
      </p:sp>
    </p:spTree>
    <p:extLst>
      <p:ext uri="{BB962C8B-B14F-4D97-AF65-F5344CB8AC3E}">
        <p14:creationId xmlns:p14="http://schemas.microsoft.com/office/powerpoint/2010/main" val="383142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F190488-FAF7-4DAE-92E2-F971A068DA52}" type="datetimeFigureOut">
              <a:rPr lang="en-US" smtClean="0"/>
              <a:t>11/12/19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BF847E0-C83B-47B3-993E-3267F37D3A32}" type="slidenum">
              <a:rPr lang="en-US" smtClean="0"/>
              <a:t>‹#›</a:t>
            </a:fld>
            <a:endParaRPr lang="en-US"/>
          </a:p>
        </p:txBody>
      </p:sp>
    </p:spTree>
    <p:extLst>
      <p:ext uri="{BB962C8B-B14F-4D97-AF65-F5344CB8AC3E}">
        <p14:creationId xmlns:p14="http://schemas.microsoft.com/office/powerpoint/2010/main" val="27634119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nicole.duvernay@scc.spokane.edu" TargetMode="External"/><Relationship Id="rId2" Type="http://schemas.openxmlformats.org/officeDocument/2006/relationships/hyperlink" Target="mailto:peter.wildman@sfcc.spokane.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A48C9-B861-4B02-B61A-8AB775F20E8D}"/>
              </a:ext>
            </a:extLst>
          </p:cNvPr>
          <p:cNvSpPr>
            <a:spLocks noGrp="1"/>
          </p:cNvSpPr>
          <p:nvPr>
            <p:ph type="ctrTitle"/>
          </p:nvPr>
        </p:nvSpPr>
        <p:spPr/>
        <p:txBody>
          <a:bodyPr>
            <a:normAutofit fontScale="90000"/>
          </a:bodyPr>
          <a:lstStyle/>
          <a:p>
            <a:r>
              <a:rPr lang="en-US" dirty="0"/>
              <a:t>High School Performance Based</a:t>
            </a:r>
            <a:br>
              <a:rPr lang="en-US" dirty="0"/>
            </a:br>
            <a:r>
              <a:rPr lang="en-US" dirty="0"/>
              <a:t>Placement</a:t>
            </a:r>
          </a:p>
        </p:txBody>
      </p:sp>
      <p:sp>
        <p:nvSpPr>
          <p:cNvPr id="3" name="Subtitle 2">
            <a:extLst>
              <a:ext uri="{FF2B5EF4-FFF2-40B4-BE49-F238E27FC236}">
                <a16:creationId xmlns:a16="http://schemas.microsoft.com/office/drawing/2014/main" id="{7AD6E16F-4443-409A-A115-90ED3EF75A8C}"/>
              </a:ext>
            </a:extLst>
          </p:cNvPr>
          <p:cNvSpPr>
            <a:spLocks noGrp="1"/>
          </p:cNvSpPr>
          <p:nvPr>
            <p:ph type="subTitle" idx="1"/>
          </p:nvPr>
        </p:nvSpPr>
        <p:spPr/>
        <p:txBody>
          <a:bodyPr>
            <a:normAutofit lnSpcReduction="10000"/>
          </a:bodyPr>
          <a:lstStyle/>
          <a:p>
            <a:r>
              <a:rPr lang="en-US" dirty="0"/>
              <a:t>Jacqueline Coomes, EWU</a:t>
            </a:r>
          </a:p>
          <a:p>
            <a:r>
              <a:rPr lang="en-US" dirty="0"/>
              <a:t>Nicole Duvernay, SCC</a:t>
            </a:r>
          </a:p>
          <a:p>
            <a:r>
              <a:rPr lang="en-US" dirty="0"/>
              <a:t>Peter Wildman, SFCC</a:t>
            </a:r>
          </a:p>
        </p:txBody>
      </p:sp>
    </p:spTree>
    <p:extLst>
      <p:ext uri="{BB962C8B-B14F-4D97-AF65-F5344CB8AC3E}">
        <p14:creationId xmlns:p14="http://schemas.microsoft.com/office/powerpoint/2010/main" val="2174327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A9055-C0F0-4F76-8826-DC5559BE1CBE}"/>
              </a:ext>
            </a:extLst>
          </p:cNvPr>
          <p:cNvSpPr>
            <a:spLocks noGrp="1"/>
          </p:cNvSpPr>
          <p:nvPr>
            <p:ph type="title"/>
          </p:nvPr>
        </p:nvSpPr>
        <p:spPr/>
        <p:txBody>
          <a:bodyPr/>
          <a:lstStyle/>
          <a:p>
            <a:r>
              <a:rPr lang="en-US" dirty="0"/>
              <a:t>Implementation Issues – plan for 2020 grads</a:t>
            </a:r>
          </a:p>
        </p:txBody>
      </p:sp>
      <p:sp>
        <p:nvSpPr>
          <p:cNvPr id="3" name="Content Placeholder 2">
            <a:extLst>
              <a:ext uri="{FF2B5EF4-FFF2-40B4-BE49-F238E27FC236}">
                <a16:creationId xmlns:a16="http://schemas.microsoft.com/office/drawing/2014/main" id="{720E62EC-5248-48FD-9A6D-B37AC0A7CD34}"/>
              </a:ext>
            </a:extLst>
          </p:cNvPr>
          <p:cNvSpPr>
            <a:spLocks noGrp="1"/>
          </p:cNvSpPr>
          <p:nvPr>
            <p:ph idx="1"/>
          </p:nvPr>
        </p:nvSpPr>
        <p:spPr/>
        <p:txBody>
          <a:bodyPr>
            <a:normAutofit fontScale="85000" lnSpcReduction="10000"/>
          </a:bodyPr>
          <a:lstStyle/>
          <a:p>
            <a:r>
              <a:rPr lang="en-US" sz="3200" dirty="0"/>
              <a:t>Community Colleges accept – EVERYONE</a:t>
            </a:r>
          </a:p>
          <a:p>
            <a:r>
              <a:rPr lang="en-US" sz="3200" dirty="0"/>
              <a:t>Not all high school courses named the same, difficulties in knowing what is being offered</a:t>
            </a:r>
          </a:p>
          <a:p>
            <a:r>
              <a:rPr lang="en-US" sz="3200" dirty="0"/>
              <a:t>No transcript data in general</a:t>
            </a:r>
          </a:p>
          <a:p>
            <a:r>
              <a:rPr lang="en-US" sz="3200" dirty="0"/>
              <a:t>Process very labor intensive and time consuming</a:t>
            </a:r>
          </a:p>
          <a:p>
            <a:r>
              <a:rPr lang="en-US" sz="3200" dirty="0"/>
              <a:t>Implementation in the </a:t>
            </a:r>
            <a:r>
              <a:rPr lang="en-US" sz="3200" dirty="0" err="1"/>
              <a:t>Ctclink</a:t>
            </a:r>
            <a:r>
              <a:rPr lang="en-US" sz="3200" dirty="0"/>
              <a:t> system has been both new and challenging</a:t>
            </a:r>
          </a:p>
          <a:p>
            <a:r>
              <a:rPr lang="en-US" sz="3200" dirty="0"/>
              <a:t>Automate the process through data sharing</a:t>
            </a:r>
          </a:p>
        </p:txBody>
      </p:sp>
    </p:spTree>
    <p:extLst>
      <p:ext uri="{BB962C8B-B14F-4D97-AF65-F5344CB8AC3E}">
        <p14:creationId xmlns:p14="http://schemas.microsoft.com/office/powerpoint/2010/main" val="244831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FCC43-DAF1-4E5A-B871-40184CE37C81}"/>
              </a:ext>
            </a:extLst>
          </p:cNvPr>
          <p:cNvSpPr>
            <a:spLocks noGrp="1"/>
          </p:cNvSpPr>
          <p:nvPr>
            <p:ph type="title"/>
          </p:nvPr>
        </p:nvSpPr>
        <p:spPr/>
        <p:txBody>
          <a:bodyPr/>
          <a:lstStyle/>
          <a:p>
            <a:r>
              <a:rPr lang="en-US" dirty="0"/>
              <a:t>Expansion beyond Spring 2020 </a:t>
            </a:r>
          </a:p>
        </p:txBody>
      </p:sp>
      <p:sp>
        <p:nvSpPr>
          <p:cNvPr id="3" name="Content Placeholder 2">
            <a:extLst>
              <a:ext uri="{FF2B5EF4-FFF2-40B4-BE49-F238E27FC236}">
                <a16:creationId xmlns:a16="http://schemas.microsoft.com/office/drawing/2014/main" id="{3A4A39B9-EB8E-4B60-9830-B8BE4D1181AF}"/>
              </a:ext>
            </a:extLst>
          </p:cNvPr>
          <p:cNvSpPr>
            <a:spLocks noGrp="1"/>
          </p:cNvSpPr>
          <p:nvPr>
            <p:ph idx="1"/>
          </p:nvPr>
        </p:nvSpPr>
        <p:spPr/>
        <p:txBody>
          <a:bodyPr>
            <a:normAutofit fontScale="85000" lnSpcReduction="20000"/>
          </a:bodyPr>
          <a:lstStyle/>
          <a:p>
            <a:pPr marL="0" indent="0">
              <a:buNone/>
            </a:pPr>
            <a:r>
              <a:rPr lang="en-US" sz="3200" dirty="0"/>
              <a:t>Is your school or district interested? Here is what to do</a:t>
            </a:r>
          </a:p>
          <a:p>
            <a:pPr marL="514350" indent="-514350">
              <a:buFont typeface="+mj-lt"/>
              <a:buAutoNum type="arabicPeriod"/>
            </a:pPr>
            <a:r>
              <a:rPr lang="en-US" sz="3200" dirty="0"/>
              <a:t>Meet with CCS math departments to see how well your courses match up with our existing grids. Contact Pete Wildman at SFCC or Nicole Duvernay at SCC to get this process started. We anticipate doing this later this academic year or next year</a:t>
            </a:r>
          </a:p>
          <a:p>
            <a:pPr marL="514350" indent="-514350">
              <a:buFont typeface="+mj-lt"/>
              <a:buAutoNum type="arabicPeriod"/>
            </a:pPr>
            <a:r>
              <a:rPr lang="en-US" sz="3200" dirty="0"/>
              <a:t>Work with your schools/districts on a data sharing agreement with CCS</a:t>
            </a:r>
          </a:p>
          <a:p>
            <a:endParaRPr lang="en-US" dirty="0"/>
          </a:p>
        </p:txBody>
      </p:sp>
    </p:spTree>
    <p:extLst>
      <p:ext uri="{BB962C8B-B14F-4D97-AF65-F5344CB8AC3E}">
        <p14:creationId xmlns:p14="http://schemas.microsoft.com/office/powerpoint/2010/main" val="3183361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2C41F-83FF-48DC-8572-02EEBED9939D}"/>
              </a:ext>
            </a:extLst>
          </p:cNvPr>
          <p:cNvSpPr>
            <a:spLocks noGrp="1"/>
          </p:cNvSpPr>
          <p:nvPr>
            <p:ph type="title"/>
          </p:nvPr>
        </p:nvSpPr>
        <p:spPr/>
        <p:txBody>
          <a:bodyPr/>
          <a:lstStyle/>
          <a:p>
            <a:r>
              <a:rPr lang="en-US" dirty="0"/>
              <a:t>Expansion beyond Spring 2020</a:t>
            </a:r>
          </a:p>
        </p:txBody>
      </p:sp>
      <p:sp>
        <p:nvSpPr>
          <p:cNvPr id="3" name="Content Placeholder 2">
            <a:extLst>
              <a:ext uri="{FF2B5EF4-FFF2-40B4-BE49-F238E27FC236}">
                <a16:creationId xmlns:a16="http://schemas.microsoft.com/office/drawing/2014/main" id="{7DD85C63-7222-44E0-A969-1406D9F820D1}"/>
              </a:ext>
            </a:extLst>
          </p:cNvPr>
          <p:cNvSpPr>
            <a:spLocks noGrp="1"/>
          </p:cNvSpPr>
          <p:nvPr>
            <p:ph idx="1"/>
          </p:nvPr>
        </p:nvSpPr>
        <p:spPr>
          <a:xfrm>
            <a:off x="2166257" y="1415143"/>
            <a:ext cx="9338355" cy="4496079"/>
          </a:xfrm>
        </p:spPr>
        <p:txBody>
          <a:bodyPr>
            <a:normAutofit/>
          </a:bodyPr>
          <a:lstStyle/>
          <a:p>
            <a:pPr marL="0" indent="0">
              <a:buNone/>
            </a:pPr>
            <a:r>
              <a:rPr lang="en-US" sz="2200" dirty="0"/>
              <a:t>Data that is optimal to share: (in addition to demographics) </a:t>
            </a:r>
          </a:p>
          <a:p>
            <a:r>
              <a:rPr lang="en-US" sz="2200" dirty="0"/>
              <a:t>Students’ cumulative GPA to date </a:t>
            </a:r>
          </a:p>
          <a:p>
            <a:r>
              <a:rPr lang="en-US" sz="2200" dirty="0"/>
              <a:t>Students’ 9, 10, 11, and 12</a:t>
            </a:r>
            <a:r>
              <a:rPr lang="en-US" sz="2200" baseline="30000" dirty="0"/>
              <a:t>th</a:t>
            </a:r>
            <a:r>
              <a:rPr lang="en-US" sz="2200" dirty="0"/>
              <a:t> grade math classes and grades,</a:t>
            </a:r>
          </a:p>
          <a:p>
            <a:r>
              <a:rPr lang="en-US" sz="2200" dirty="0"/>
              <a:t>SBAC-grade 10 math score (if available)</a:t>
            </a:r>
          </a:p>
          <a:p>
            <a:r>
              <a:rPr lang="en-US" sz="2200" dirty="0"/>
              <a:t>SBAC-grade 11 math score (if available)</a:t>
            </a:r>
          </a:p>
          <a:p>
            <a:r>
              <a:rPr lang="en-US" sz="2200" dirty="0"/>
              <a:t>SAT Math Score (if available)</a:t>
            </a:r>
          </a:p>
          <a:p>
            <a:r>
              <a:rPr lang="en-US" sz="2200" dirty="0"/>
              <a:t>HS Math GPA to date</a:t>
            </a:r>
          </a:p>
          <a:p>
            <a:r>
              <a:rPr lang="en-US" sz="2200" dirty="0"/>
              <a:t>The 2</a:t>
            </a:r>
            <a:r>
              <a:rPr lang="en-US" sz="2200" baseline="30000" dirty="0"/>
              <a:t>nd</a:t>
            </a:r>
            <a:r>
              <a:rPr lang="en-US" sz="2200" dirty="0"/>
              <a:t> semester senior math course being taken (even though we won’t have a grade for it yet).</a:t>
            </a:r>
          </a:p>
          <a:p>
            <a:pPr marL="0" indent="0">
              <a:buNone/>
            </a:pPr>
            <a:endParaRPr lang="en-US" dirty="0"/>
          </a:p>
        </p:txBody>
      </p:sp>
    </p:spTree>
    <p:extLst>
      <p:ext uri="{BB962C8B-B14F-4D97-AF65-F5344CB8AC3E}">
        <p14:creationId xmlns:p14="http://schemas.microsoft.com/office/powerpoint/2010/main" val="80788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CF88-395E-4EB0-A02A-EC5BA7A849B5}"/>
              </a:ext>
            </a:extLst>
          </p:cNvPr>
          <p:cNvSpPr>
            <a:spLocks noGrp="1"/>
          </p:cNvSpPr>
          <p:nvPr>
            <p:ph type="title"/>
          </p:nvPr>
        </p:nvSpPr>
        <p:spPr/>
        <p:txBody>
          <a:bodyPr/>
          <a:lstStyle/>
          <a:p>
            <a:r>
              <a:rPr lang="en-US" dirty="0"/>
              <a:t>Contacts for more information</a:t>
            </a:r>
          </a:p>
        </p:txBody>
      </p:sp>
      <p:sp>
        <p:nvSpPr>
          <p:cNvPr id="3" name="Content Placeholder 2">
            <a:extLst>
              <a:ext uri="{FF2B5EF4-FFF2-40B4-BE49-F238E27FC236}">
                <a16:creationId xmlns:a16="http://schemas.microsoft.com/office/drawing/2014/main" id="{3F61FAE5-98AD-436C-B5A4-2A334E7DEC28}"/>
              </a:ext>
            </a:extLst>
          </p:cNvPr>
          <p:cNvSpPr>
            <a:spLocks noGrp="1"/>
          </p:cNvSpPr>
          <p:nvPr>
            <p:ph idx="1"/>
          </p:nvPr>
        </p:nvSpPr>
        <p:spPr/>
        <p:txBody>
          <a:bodyPr/>
          <a:lstStyle/>
          <a:p>
            <a:r>
              <a:rPr lang="en-US" dirty="0"/>
              <a:t>Peter Wildman</a:t>
            </a:r>
          </a:p>
          <a:p>
            <a:pPr marL="0" indent="0" algn="ctr">
              <a:buNone/>
            </a:pPr>
            <a:r>
              <a:rPr lang="en-US" sz="4000" dirty="0">
                <a:hlinkClick r:id="rId2"/>
              </a:rPr>
              <a:t>peter.wildman@sfcc.spokane.edu</a:t>
            </a:r>
            <a:endParaRPr lang="en-US" sz="4000" dirty="0"/>
          </a:p>
          <a:p>
            <a:pPr marL="0" indent="0">
              <a:buNone/>
            </a:pPr>
            <a:endParaRPr lang="en-US" dirty="0"/>
          </a:p>
          <a:p>
            <a:r>
              <a:rPr lang="en-US" dirty="0"/>
              <a:t>Nicole Duvernay</a:t>
            </a:r>
          </a:p>
          <a:p>
            <a:pPr marL="0" indent="0" algn="ctr">
              <a:buNone/>
            </a:pPr>
            <a:r>
              <a:rPr lang="en-US" sz="3600" dirty="0">
                <a:hlinkClick r:id="rId3"/>
              </a:rPr>
              <a:t>nicole.duvernay@scc.spokane.edu</a:t>
            </a:r>
            <a:endParaRPr lang="en-US" sz="3600" dirty="0"/>
          </a:p>
          <a:p>
            <a:pPr marL="0" indent="0">
              <a:buNone/>
            </a:pPr>
            <a:endParaRPr lang="en-US" dirty="0"/>
          </a:p>
        </p:txBody>
      </p:sp>
    </p:spTree>
    <p:extLst>
      <p:ext uri="{BB962C8B-B14F-4D97-AF65-F5344CB8AC3E}">
        <p14:creationId xmlns:p14="http://schemas.microsoft.com/office/powerpoint/2010/main" val="3195445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6DCA-A8F1-4855-A570-9CD654F45AB6}"/>
              </a:ext>
            </a:extLst>
          </p:cNvPr>
          <p:cNvSpPr>
            <a:spLocks noGrp="1"/>
          </p:cNvSpPr>
          <p:nvPr>
            <p:ph type="title"/>
          </p:nvPr>
        </p:nvSpPr>
        <p:spPr/>
        <p:txBody>
          <a:bodyPr/>
          <a:lstStyle/>
          <a:p>
            <a:r>
              <a:rPr lang="en-US" dirty="0"/>
              <a:t>Math acceleration at EWU and CCS (Co-Requisite Course Models)</a:t>
            </a:r>
          </a:p>
        </p:txBody>
      </p:sp>
      <p:sp>
        <p:nvSpPr>
          <p:cNvPr id="3" name="Content Placeholder 2">
            <a:extLst>
              <a:ext uri="{FF2B5EF4-FFF2-40B4-BE49-F238E27FC236}">
                <a16:creationId xmlns:a16="http://schemas.microsoft.com/office/drawing/2014/main" id="{591E2632-D438-4FAA-AFA8-E54FC75D5877}"/>
              </a:ext>
            </a:extLst>
          </p:cNvPr>
          <p:cNvSpPr>
            <a:spLocks noGrp="1"/>
          </p:cNvSpPr>
          <p:nvPr>
            <p:ph idx="1"/>
          </p:nvPr>
        </p:nvSpPr>
        <p:spPr/>
        <p:txBody>
          <a:bodyPr>
            <a:normAutofit fontScale="77500" lnSpcReduction="20000"/>
          </a:bodyPr>
          <a:lstStyle/>
          <a:p>
            <a:r>
              <a:rPr lang="en-US" sz="3600" dirty="0"/>
              <a:t>Students entering college at EWU or CCS that are placed in developmental or college math courses have a variety of options to “accelerate” through their courses.</a:t>
            </a:r>
          </a:p>
          <a:p>
            <a:r>
              <a:rPr lang="en-US" sz="3600" dirty="0"/>
              <a:t>Students can complete courses quicker, possibly save money or have more choices</a:t>
            </a:r>
          </a:p>
          <a:p>
            <a:r>
              <a:rPr lang="en-US" sz="3600" dirty="0"/>
              <a:t>EWU and CCS have grants to help them explore different models to explore which models serve students the best</a:t>
            </a:r>
          </a:p>
        </p:txBody>
      </p:sp>
    </p:spTree>
    <p:extLst>
      <p:ext uri="{BB962C8B-B14F-4D97-AF65-F5344CB8AC3E}">
        <p14:creationId xmlns:p14="http://schemas.microsoft.com/office/powerpoint/2010/main" val="265468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6DCA-A8F1-4855-A570-9CD654F45AB6}"/>
              </a:ext>
            </a:extLst>
          </p:cNvPr>
          <p:cNvSpPr>
            <a:spLocks noGrp="1"/>
          </p:cNvSpPr>
          <p:nvPr>
            <p:ph type="title"/>
          </p:nvPr>
        </p:nvSpPr>
        <p:spPr/>
        <p:txBody>
          <a:bodyPr/>
          <a:lstStyle/>
          <a:p>
            <a:r>
              <a:rPr lang="en-US" dirty="0"/>
              <a:t>Math acceleration at EWU and CCS (Co-Requisite Course Models)</a:t>
            </a:r>
          </a:p>
        </p:txBody>
      </p:sp>
      <p:sp>
        <p:nvSpPr>
          <p:cNvPr id="3" name="Content Placeholder 2">
            <a:extLst>
              <a:ext uri="{FF2B5EF4-FFF2-40B4-BE49-F238E27FC236}">
                <a16:creationId xmlns:a16="http://schemas.microsoft.com/office/drawing/2014/main" id="{591E2632-D438-4FAA-AFA8-E54FC75D5877}"/>
              </a:ext>
            </a:extLst>
          </p:cNvPr>
          <p:cNvSpPr>
            <a:spLocks noGrp="1"/>
          </p:cNvSpPr>
          <p:nvPr>
            <p:ph idx="1"/>
          </p:nvPr>
        </p:nvSpPr>
        <p:spPr/>
        <p:txBody>
          <a:bodyPr>
            <a:normAutofit fontScale="77500" lnSpcReduction="20000"/>
          </a:bodyPr>
          <a:lstStyle/>
          <a:p>
            <a:r>
              <a:rPr lang="en-US" sz="3600" dirty="0"/>
              <a:t>Why should students consider acceleration? </a:t>
            </a:r>
          </a:p>
          <a:p>
            <a:pPr marL="742950" indent="-742950">
              <a:buFont typeface="+mj-lt"/>
              <a:buAutoNum type="arabicPeriod"/>
            </a:pPr>
            <a:r>
              <a:rPr lang="en-US" sz="3600" dirty="0"/>
              <a:t>Desire to enter or finish college math in first year </a:t>
            </a:r>
          </a:p>
          <a:p>
            <a:pPr marL="742950" indent="-742950">
              <a:buFont typeface="+mj-lt"/>
              <a:buAutoNum type="arabicPeriod"/>
            </a:pPr>
            <a:r>
              <a:rPr lang="en-US" sz="3600" dirty="0"/>
              <a:t>Co-requisite courses can provide additional support</a:t>
            </a:r>
          </a:p>
          <a:p>
            <a:pPr marL="742950" indent="-742950">
              <a:buFont typeface="+mj-lt"/>
              <a:buAutoNum type="arabicPeriod"/>
            </a:pPr>
            <a:r>
              <a:rPr lang="en-US" sz="3600" dirty="0"/>
              <a:t>Research supports that this is an effective way to help students succeed with college math and graduate</a:t>
            </a:r>
          </a:p>
          <a:p>
            <a:pPr marL="742950" indent="-742950">
              <a:buFont typeface="+mj-lt"/>
              <a:buAutoNum type="arabicPeriod"/>
            </a:pPr>
            <a:r>
              <a:rPr lang="en-US" sz="3600" dirty="0"/>
              <a:t>Equity</a:t>
            </a:r>
          </a:p>
        </p:txBody>
      </p:sp>
    </p:spTree>
    <p:extLst>
      <p:ext uri="{BB962C8B-B14F-4D97-AF65-F5344CB8AC3E}">
        <p14:creationId xmlns:p14="http://schemas.microsoft.com/office/powerpoint/2010/main" val="3499073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4A365-3A68-46B8-9D34-9A763C547ECE}"/>
              </a:ext>
            </a:extLst>
          </p:cNvPr>
          <p:cNvSpPr>
            <a:spLocks noGrp="1"/>
          </p:cNvSpPr>
          <p:nvPr>
            <p:ph type="title"/>
          </p:nvPr>
        </p:nvSpPr>
        <p:spPr/>
        <p:txBody>
          <a:bodyPr/>
          <a:lstStyle/>
          <a:p>
            <a:r>
              <a:rPr lang="en-US" dirty="0"/>
              <a:t>Different models we are exploring</a:t>
            </a:r>
          </a:p>
        </p:txBody>
      </p:sp>
      <p:sp>
        <p:nvSpPr>
          <p:cNvPr id="3" name="Content Placeholder 2">
            <a:extLst>
              <a:ext uri="{FF2B5EF4-FFF2-40B4-BE49-F238E27FC236}">
                <a16:creationId xmlns:a16="http://schemas.microsoft.com/office/drawing/2014/main" id="{94EBA37E-7073-46FA-907C-8BA9E1C0BA57}"/>
              </a:ext>
            </a:extLst>
          </p:cNvPr>
          <p:cNvSpPr>
            <a:spLocks noGrp="1"/>
          </p:cNvSpPr>
          <p:nvPr>
            <p:ph idx="1"/>
          </p:nvPr>
        </p:nvSpPr>
        <p:spPr/>
        <p:txBody>
          <a:bodyPr>
            <a:normAutofit lnSpcReduction="10000"/>
          </a:bodyPr>
          <a:lstStyle/>
          <a:p>
            <a:pPr marL="0" indent="0">
              <a:buNone/>
            </a:pPr>
            <a:r>
              <a:rPr lang="en-US" sz="4000" dirty="0"/>
              <a:t>CCS: Smart Start Courses and Traditional Co-requisite models</a:t>
            </a:r>
          </a:p>
          <a:p>
            <a:pPr marL="0" indent="0">
              <a:buNone/>
            </a:pPr>
            <a:r>
              <a:rPr lang="en-US" sz="4000" dirty="0"/>
              <a:t>EWU: Co-mingle model with TA support: transparency, mathematical practices, and </a:t>
            </a:r>
            <a:r>
              <a:rPr lang="en-US" sz="4000" dirty="0" err="1"/>
              <a:t>studenting</a:t>
            </a:r>
            <a:r>
              <a:rPr lang="en-US" sz="4000"/>
              <a:t> skills</a:t>
            </a:r>
            <a:endParaRPr lang="en-US" sz="4000" dirty="0"/>
          </a:p>
        </p:txBody>
      </p:sp>
    </p:spTree>
    <p:extLst>
      <p:ext uri="{BB962C8B-B14F-4D97-AF65-F5344CB8AC3E}">
        <p14:creationId xmlns:p14="http://schemas.microsoft.com/office/powerpoint/2010/main" val="2321179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6419-5A48-4855-B28B-4670B64D6374}"/>
              </a:ext>
            </a:extLst>
          </p:cNvPr>
          <p:cNvSpPr>
            <a:spLocks noGrp="1"/>
          </p:cNvSpPr>
          <p:nvPr>
            <p:ph type="title"/>
          </p:nvPr>
        </p:nvSpPr>
        <p:spPr/>
        <p:txBody>
          <a:bodyPr/>
          <a:lstStyle/>
          <a:p>
            <a:r>
              <a:rPr lang="en-US" dirty="0"/>
              <a:t>Performance Based High School Placement</a:t>
            </a:r>
          </a:p>
        </p:txBody>
      </p:sp>
      <p:sp>
        <p:nvSpPr>
          <p:cNvPr id="3" name="Content Placeholder 2">
            <a:extLst>
              <a:ext uri="{FF2B5EF4-FFF2-40B4-BE49-F238E27FC236}">
                <a16:creationId xmlns:a16="http://schemas.microsoft.com/office/drawing/2014/main" id="{3B3BE2E4-045F-4A16-8BE1-ABEBF8AFDCF6}"/>
              </a:ext>
            </a:extLst>
          </p:cNvPr>
          <p:cNvSpPr>
            <a:spLocks noGrp="1"/>
          </p:cNvSpPr>
          <p:nvPr>
            <p:ph idx="1"/>
          </p:nvPr>
        </p:nvSpPr>
        <p:spPr/>
        <p:txBody>
          <a:bodyPr>
            <a:normAutofit fontScale="70000" lnSpcReduction="20000"/>
          </a:bodyPr>
          <a:lstStyle/>
          <a:p>
            <a:r>
              <a:rPr lang="en-US" sz="3200" dirty="0"/>
              <a:t>3 Year Project to implement a high school performance-based placement system at CCS for recent high school graduates </a:t>
            </a:r>
          </a:p>
          <a:p>
            <a:r>
              <a:rPr lang="en-US" sz="3200" dirty="0"/>
              <a:t>Last Academic Year – a group of 16 high school math instructors, high school counselors, CCS math instructors and CCS counselors met six times to create a placement system based not on placement testing but on existing high school performance data</a:t>
            </a:r>
          </a:p>
          <a:p>
            <a:r>
              <a:rPr lang="en-US" sz="3200" dirty="0"/>
              <a:t>The group looked at research both locally at CCS and nationally and used this research to develop a placement grid based on math course grades and overall GPA of students</a:t>
            </a:r>
          </a:p>
        </p:txBody>
      </p:sp>
    </p:spTree>
    <p:extLst>
      <p:ext uri="{BB962C8B-B14F-4D97-AF65-F5344CB8AC3E}">
        <p14:creationId xmlns:p14="http://schemas.microsoft.com/office/powerpoint/2010/main" val="1533101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B873-10F1-4DB8-8710-BDF06C91ABD0}"/>
              </a:ext>
            </a:extLst>
          </p:cNvPr>
          <p:cNvSpPr>
            <a:spLocks noGrp="1"/>
          </p:cNvSpPr>
          <p:nvPr>
            <p:ph type="title"/>
          </p:nvPr>
        </p:nvSpPr>
        <p:spPr/>
        <p:txBody>
          <a:bodyPr/>
          <a:lstStyle/>
          <a:p>
            <a:r>
              <a:rPr lang="en-US" dirty="0"/>
              <a:t>Why consider overall High School GPA?</a:t>
            </a:r>
          </a:p>
        </p:txBody>
      </p:sp>
      <p:sp>
        <p:nvSpPr>
          <p:cNvPr id="3" name="Content Placeholder 2">
            <a:extLst>
              <a:ext uri="{FF2B5EF4-FFF2-40B4-BE49-F238E27FC236}">
                <a16:creationId xmlns:a16="http://schemas.microsoft.com/office/drawing/2014/main" id="{79DAB1D1-3807-4E38-9102-1516ADADF285}"/>
              </a:ext>
            </a:extLst>
          </p:cNvPr>
          <p:cNvSpPr>
            <a:spLocks noGrp="1"/>
          </p:cNvSpPr>
          <p:nvPr>
            <p:ph idx="1"/>
          </p:nvPr>
        </p:nvSpPr>
        <p:spPr/>
        <p:txBody>
          <a:bodyPr>
            <a:normAutofit fontScale="85000" lnSpcReduction="20000"/>
          </a:bodyPr>
          <a:lstStyle/>
          <a:p>
            <a:r>
              <a:rPr lang="en-US" sz="3600" dirty="0"/>
              <a:t>California Study: Improving Placement Accuracy in California’s Community Colleges Using Multiple Measures of High School Achievement </a:t>
            </a:r>
          </a:p>
          <a:p>
            <a:r>
              <a:rPr lang="en-US" sz="3600" dirty="0"/>
              <a:t>Looked at 245,000 students entering two-year college from high school from fall 2014 to fall 2017.  Analyzed a wide range of different factors that might predict student success</a:t>
            </a:r>
          </a:p>
        </p:txBody>
      </p:sp>
    </p:spTree>
    <p:extLst>
      <p:ext uri="{BB962C8B-B14F-4D97-AF65-F5344CB8AC3E}">
        <p14:creationId xmlns:p14="http://schemas.microsoft.com/office/powerpoint/2010/main" val="213014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8458E-7BBA-4E37-9D2D-B043C56AD437}"/>
              </a:ext>
            </a:extLst>
          </p:cNvPr>
          <p:cNvSpPr>
            <a:spLocks noGrp="1"/>
          </p:cNvSpPr>
          <p:nvPr>
            <p:ph type="title"/>
          </p:nvPr>
        </p:nvSpPr>
        <p:spPr/>
        <p:txBody>
          <a:bodyPr/>
          <a:lstStyle/>
          <a:p>
            <a:r>
              <a:rPr lang="en-US" dirty="0"/>
              <a:t>Why consider overall High School GPA?</a:t>
            </a:r>
          </a:p>
        </p:txBody>
      </p:sp>
      <p:sp>
        <p:nvSpPr>
          <p:cNvPr id="3" name="Content Placeholder 2">
            <a:extLst>
              <a:ext uri="{FF2B5EF4-FFF2-40B4-BE49-F238E27FC236}">
                <a16:creationId xmlns:a16="http://schemas.microsoft.com/office/drawing/2014/main" id="{88100DBD-3303-404D-A6E1-2AE67EC313EF}"/>
              </a:ext>
            </a:extLst>
          </p:cNvPr>
          <p:cNvSpPr>
            <a:spLocks noGrp="1"/>
          </p:cNvSpPr>
          <p:nvPr>
            <p:ph idx="1"/>
          </p:nvPr>
        </p:nvSpPr>
        <p:spPr/>
        <p:txBody>
          <a:bodyPr>
            <a:normAutofit fontScale="77500" lnSpcReduction="20000"/>
          </a:bodyPr>
          <a:lstStyle/>
          <a:p>
            <a:r>
              <a:rPr lang="en-US" sz="3200" dirty="0"/>
              <a:t>Conclusion: The results of our decision tree analyses indicate that cumulative high school GPA is the most consistently useful predictor of success across levels of math and English coursework. Further, the thresholds of high school achievement that indicate readiness for particular math and English courses are similar for students who matriculate directly from high school and students who delay matriculation.</a:t>
            </a:r>
          </a:p>
          <a:p>
            <a:r>
              <a:rPr lang="en-US" sz="3200" dirty="0"/>
              <a:t>Placement committee recommended including both overall High School GPA and grade in recent math courses as methods of placement</a:t>
            </a:r>
          </a:p>
        </p:txBody>
      </p:sp>
    </p:spTree>
    <p:extLst>
      <p:ext uri="{BB962C8B-B14F-4D97-AF65-F5344CB8AC3E}">
        <p14:creationId xmlns:p14="http://schemas.microsoft.com/office/powerpoint/2010/main" val="1627070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3A9A-327B-4666-8589-D3B21E127D54}"/>
              </a:ext>
            </a:extLst>
          </p:cNvPr>
          <p:cNvSpPr>
            <a:spLocks noGrp="1"/>
          </p:cNvSpPr>
          <p:nvPr>
            <p:ph type="title"/>
          </p:nvPr>
        </p:nvSpPr>
        <p:spPr/>
        <p:txBody>
          <a:bodyPr/>
          <a:lstStyle/>
          <a:p>
            <a:r>
              <a:rPr lang="en-US" dirty="0"/>
              <a:t>The Pilot Placement Grid – Stem and Non-Stem</a:t>
            </a:r>
          </a:p>
        </p:txBody>
      </p:sp>
      <p:sp>
        <p:nvSpPr>
          <p:cNvPr id="3" name="Content Placeholder 2">
            <a:extLst>
              <a:ext uri="{FF2B5EF4-FFF2-40B4-BE49-F238E27FC236}">
                <a16:creationId xmlns:a16="http://schemas.microsoft.com/office/drawing/2014/main" id="{65A918D1-EA1E-4265-899B-38358F83D820}"/>
              </a:ext>
            </a:extLst>
          </p:cNvPr>
          <p:cNvSpPr>
            <a:spLocks noGrp="1"/>
          </p:cNvSpPr>
          <p:nvPr>
            <p:ph idx="1"/>
          </p:nvPr>
        </p:nvSpPr>
        <p:spPr/>
        <p:txBody>
          <a:bodyPr>
            <a:normAutofit fontScale="77500" lnSpcReduction="20000"/>
          </a:bodyPr>
          <a:lstStyle/>
          <a:p>
            <a:r>
              <a:rPr lang="en-US" sz="3200" dirty="0"/>
              <a:t>Not all college students take the same math – depends on their field of study or “pathway”. </a:t>
            </a:r>
          </a:p>
          <a:p>
            <a:r>
              <a:rPr lang="en-US" sz="3200" dirty="0"/>
              <a:t>Placement is divided into STEM and Non STEM courses</a:t>
            </a:r>
          </a:p>
          <a:p>
            <a:r>
              <a:rPr lang="en-US" sz="3200" dirty="0"/>
              <a:t>Grids are in your packet.</a:t>
            </a:r>
          </a:p>
          <a:p>
            <a:r>
              <a:rPr lang="en-US" sz="3200" dirty="0"/>
              <a:t>This year we are doing a pilot project with 4 local high schools: Ferris, Rogers, Mead and University. The students may only use this placement for this year. They must be graduates from 2019 and we use grades in their courses from their last two years of high school</a:t>
            </a:r>
          </a:p>
        </p:txBody>
      </p:sp>
    </p:spTree>
    <p:extLst>
      <p:ext uri="{BB962C8B-B14F-4D97-AF65-F5344CB8AC3E}">
        <p14:creationId xmlns:p14="http://schemas.microsoft.com/office/powerpoint/2010/main" val="358018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C12501-D300-40A5-A29D-E454EC4473C7}"/>
              </a:ext>
            </a:extLst>
          </p:cNvPr>
          <p:cNvSpPr>
            <a:spLocks noGrp="1"/>
          </p:cNvSpPr>
          <p:nvPr>
            <p:ph idx="1"/>
          </p:nvPr>
        </p:nvSpPr>
        <p:spPr>
          <a:xfrm>
            <a:off x="838200" y="236668"/>
            <a:ext cx="10515600" cy="6347012"/>
          </a:xfrm>
        </p:spPr>
        <p:txBody>
          <a:bodyPr>
            <a:normAutofit fontScale="92500"/>
          </a:bodyPr>
          <a:lstStyle/>
          <a:p>
            <a:pPr marL="0" indent="0">
              <a:buNone/>
            </a:pPr>
            <a:r>
              <a:rPr lang="en-US" sz="5400" dirty="0"/>
              <a:t>Take a few minutes to discuss at your table the placement grids</a:t>
            </a:r>
          </a:p>
          <a:p>
            <a:pPr marL="914400" indent="-914400">
              <a:buFont typeface="+mj-lt"/>
              <a:buAutoNum type="arabicPeriod"/>
            </a:pPr>
            <a:r>
              <a:rPr lang="en-US" sz="5400" dirty="0"/>
              <a:t>What questions do you have? </a:t>
            </a:r>
          </a:p>
          <a:p>
            <a:pPr marL="914400" indent="-914400">
              <a:buFont typeface="+mj-lt"/>
              <a:buAutoNum type="arabicPeriod"/>
            </a:pPr>
            <a:r>
              <a:rPr lang="en-US" sz="5400" dirty="0"/>
              <a:t>What reactions do you have to methods of high school to college placement?</a:t>
            </a:r>
          </a:p>
          <a:p>
            <a:pPr marL="0" indent="0">
              <a:buNone/>
            </a:pPr>
            <a:endParaRPr lang="en-US" dirty="0"/>
          </a:p>
        </p:txBody>
      </p:sp>
    </p:spTree>
    <p:extLst>
      <p:ext uri="{BB962C8B-B14F-4D97-AF65-F5344CB8AC3E}">
        <p14:creationId xmlns:p14="http://schemas.microsoft.com/office/powerpoint/2010/main" val="372878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3BEE9EB6-2A54-4734-8550-1A93051EB96D}"/>
              </a:ext>
            </a:extLst>
          </p:cNvPr>
          <p:cNvGraphicFramePr>
            <a:graphicFrameLocks noChangeAspect="1"/>
          </p:cNvGraphicFramePr>
          <p:nvPr>
            <p:extLst>
              <p:ext uri="{D42A27DB-BD31-4B8C-83A1-F6EECF244321}">
                <p14:modId xmlns:p14="http://schemas.microsoft.com/office/powerpoint/2010/main" val="1003229659"/>
              </p:ext>
            </p:extLst>
          </p:nvPr>
        </p:nvGraphicFramePr>
        <p:xfrm>
          <a:off x="225910" y="484095"/>
          <a:ext cx="11696945" cy="5701552"/>
        </p:xfrm>
        <a:graphic>
          <a:graphicData uri="http://schemas.openxmlformats.org/presentationml/2006/ole">
            <mc:AlternateContent xmlns:mc="http://schemas.openxmlformats.org/markup-compatibility/2006">
              <mc:Choice xmlns:v="urn:schemas-microsoft-com:vml" Requires="v">
                <p:oleObj spid="_x0000_s3081" name="Worksheet" r:id="rId3" imgW="7867538" imgH="3724163" progId="Excel.Sheet.12">
                  <p:embed/>
                </p:oleObj>
              </mc:Choice>
              <mc:Fallback>
                <p:oleObj name="Worksheet" r:id="rId3" imgW="7867538" imgH="3724163" progId="Excel.Sheet.12">
                  <p:embed/>
                  <p:pic>
                    <p:nvPicPr>
                      <p:cNvPr id="0" name=""/>
                      <p:cNvPicPr/>
                      <p:nvPr/>
                    </p:nvPicPr>
                    <p:blipFill>
                      <a:blip r:embed="rId4"/>
                      <a:stretch>
                        <a:fillRect/>
                      </a:stretch>
                    </p:blipFill>
                    <p:spPr>
                      <a:xfrm>
                        <a:off x="225910" y="484095"/>
                        <a:ext cx="11696945" cy="5701552"/>
                      </a:xfrm>
                      <a:prstGeom prst="rect">
                        <a:avLst/>
                      </a:prstGeom>
                    </p:spPr>
                  </p:pic>
                </p:oleObj>
              </mc:Fallback>
            </mc:AlternateContent>
          </a:graphicData>
        </a:graphic>
      </p:graphicFrame>
    </p:spTree>
    <p:extLst>
      <p:ext uri="{BB962C8B-B14F-4D97-AF65-F5344CB8AC3E}">
        <p14:creationId xmlns:p14="http://schemas.microsoft.com/office/powerpoint/2010/main" val="1840049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a:extLst>
              <a:ext uri="{FF2B5EF4-FFF2-40B4-BE49-F238E27FC236}">
                <a16:creationId xmlns:a16="http://schemas.microsoft.com/office/drawing/2014/main" id="{DBEECD2B-5E95-4408-B9D0-DF5C42F8D7DA}"/>
              </a:ext>
            </a:extLst>
          </p:cNvPr>
          <p:cNvGraphicFramePr>
            <a:graphicFrameLocks noChangeAspect="1"/>
          </p:cNvGraphicFramePr>
          <p:nvPr>
            <p:extLst>
              <p:ext uri="{D42A27DB-BD31-4B8C-83A1-F6EECF244321}">
                <p14:modId xmlns:p14="http://schemas.microsoft.com/office/powerpoint/2010/main" val="1311930000"/>
              </p:ext>
            </p:extLst>
          </p:nvPr>
        </p:nvGraphicFramePr>
        <p:xfrm>
          <a:off x="1183340" y="134459"/>
          <a:ext cx="9597053" cy="6432902"/>
        </p:xfrm>
        <a:graphic>
          <a:graphicData uri="http://schemas.openxmlformats.org/presentationml/2006/ole">
            <mc:AlternateContent xmlns:mc="http://schemas.openxmlformats.org/markup-compatibility/2006">
              <mc:Choice xmlns:v="urn:schemas-microsoft-com:vml" Requires="v">
                <p:oleObj spid="_x0000_s2058" name="Worksheet" r:id="rId3" imgW="6991462" imgH="4686300" progId="Excel.Sheet.12">
                  <p:embed/>
                </p:oleObj>
              </mc:Choice>
              <mc:Fallback>
                <p:oleObj name="Worksheet" r:id="rId3" imgW="6991462" imgH="4686300" progId="Excel.Sheet.12">
                  <p:embed/>
                  <p:pic>
                    <p:nvPicPr>
                      <p:cNvPr id="0" name=""/>
                      <p:cNvPicPr/>
                      <p:nvPr/>
                    </p:nvPicPr>
                    <p:blipFill>
                      <a:blip r:embed="rId4"/>
                      <a:stretch>
                        <a:fillRect/>
                      </a:stretch>
                    </p:blipFill>
                    <p:spPr>
                      <a:xfrm>
                        <a:off x="1183340" y="134459"/>
                        <a:ext cx="9597053" cy="6432902"/>
                      </a:xfrm>
                      <a:prstGeom prst="rect">
                        <a:avLst/>
                      </a:prstGeom>
                    </p:spPr>
                  </p:pic>
                </p:oleObj>
              </mc:Fallback>
            </mc:AlternateContent>
          </a:graphicData>
        </a:graphic>
      </p:graphicFrame>
      <p:pic>
        <p:nvPicPr>
          <p:cNvPr id="2049" name="TextBox 2">
            <a:extLst>
              <a:ext uri="{FF2B5EF4-FFF2-40B4-BE49-F238E27FC236}">
                <a16:creationId xmlns:a16="http://schemas.microsoft.com/office/drawing/2014/main" id="{1337689C-69B9-3248-962E-109E629D8A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75" y="28575"/>
            <a:ext cx="9525"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753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D49CD-5428-4015-8A64-F8828144C640}"/>
              </a:ext>
            </a:extLst>
          </p:cNvPr>
          <p:cNvSpPr>
            <a:spLocks noGrp="1"/>
          </p:cNvSpPr>
          <p:nvPr>
            <p:ph type="title"/>
          </p:nvPr>
        </p:nvSpPr>
        <p:spPr>
          <a:xfrm>
            <a:off x="2592925" y="624110"/>
            <a:ext cx="8911687" cy="1280890"/>
          </a:xfrm>
        </p:spPr>
        <p:txBody>
          <a:bodyPr/>
          <a:lstStyle/>
          <a:p>
            <a:r>
              <a:rPr lang="en-US"/>
              <a:t>This year – Pilot Year</a:t>
            </a:r>
            <a:endParaRPr lang="en-US" dirty="0"/>
          </a:p>
        </p:txBody>
      </p:sp>
      <p:sp>
        <p:nvSpPr>
          <p:cNvPr id="3" name="Content Placeholder 2">
            <a:extLst>
              <a:ext uri="{FF2B5EF4-FFF2-40B4-BE49-F238E27FC236}">
                <a16:creationId xmlns:a16="http://schemas.microsoft.com/office/drawing/2014/main" id="{5BB2CAF1-859A-4FBC-94D1-82BCD6ED35FE}"/>
              </a:ext>
            </a:extLst>
          </p:cNvPr>
          <p:cNvSpPr>
            <a:spLocks noGrp="1"/>
          </p:cNvSpPr>
          <p:nvPr>
            <p:ph idx="1"/>
          </p:nvPr>
        </p:nvSpPr>
        <p:spPr>
          <a:xfrm>
            <a:off x="2589212" y="2133600"/>
            <a:ext cx="8915400" cy="3777622"/>
          </a:xfrm>
        </p:spPr>
        <p:txBody>
          <a:bodyPr>
            <a:normAutofit fontScale="77500" lnSpcReduction="20000"/>
          </a:bodyPr>
          <a:lstStyle/>
          <a:p>
            <a:r>
              <a:rPr lang="en-US" sz="3200"/>
              <a:t>Students can use this as placement if they graduated last year (2019) and were from Ferris HS, Mead HS, Rogers HS or University HS (Or running start)</a:t>
            </a:r>
          </a:p>
          <a:p>
            <a:r>
              <a:rPr lang="en-US" sz="3200"/>
              <a:t>Data is being gathered this year and placement will be compared to other methods (in particular placement testing). Modifications to the grids will be made if necessary</a:t>
            </a:r>
          </a:p>
          <a:p>
            <a:r>
              <a:rPr lang="en-US" sz="3200"/>
              <a:t>Expectations are to expand this to other large schools in the Spokane, Central Valley, and Mead districts</a:t>
            </a:r>
          </a:p>
          <a:p>
            <a:pPr marL="0" indent="0">
              <a:buNone/>
            </a:pPr>
            <a:endParaRPr lang="en-US" dirty="0"/>
          </a:p>
        </p:txBody>
      </p:sp>
    </p:spTree>
    <p:extLst>
      <p:ext uri="{BB962C8B-B14F-4D97-AF65-F5344CB8AC3E}">
        <p14:creationId xmlns:p14="http://schemas.microsoft.com/office/powerpoint/2010/main" val="31211588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TotalTime>
  <Words>866</Words>
  <Application>Microsoft Macintosh PowerPoint</Application>
  <PresentationFormat>Widescreen</PresentationFormat>
  <Paragraphs>65</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Century Gothic</vt:lpstr>
      <vt:lpstr>Wingdings 3</vt:lpstr>
      <vt:lpstr>Wisp</vt:lpstr>
      <vt:lpstr>Worksheet</vt:lpstr>
      <vt:lpstr>High School Performance Based Placement</vt:lpstr>
      <vt:lpstr>Performance Based High School Placement</vt:lpstr>
      <vt:lpstr>Why consider overall High School GPA?</vt:lpstr>
      <vt:lpstr>Why consider overall High School GPA?</vt:lpstr>
      <vt:lpstr>The Pilot Placement Grid – Stem and Non-Stem</vt:lpstr>
      <vt:lpstr>PowerPoint Presentation</vt:lpstr>
      <vt:lpstr>PowerPoint Presentation</vt:lpstr>
      <vt:lpstr>PowerPoint Presentation</vt:lpstr>
      <vt:lpstr>This year – Pilot Year</vt:lpstr>
      <vt:lpstr>Implementation Issues – plan for 2020 grads</vt:lpstr>
      <vt:lpstr>Expansion beyond Spring 2020 </vt:lpstr>
      <vt:lpstr>Expansion beyond Spring 2020</vt:lpstr>
      <vt:lpstr>Contacts for more information</vt:lpstr>
      <vt:lpstr>Math acceleration at EWU and CCS (Co-Requisite Course Models)</vt:lpstr>
      <vt:lpstr>Math acceleration at EWU and CCS (Co-Requisite Course Models)</vt:lpstr>
      <vt:lpstr>Different models we are exploring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Performance Based Placement</dc:title>
  <dc:creator>Wildman, Peter</dc:creator>
  <cp:lastModifiedBy>Coomes, Jacqueline</cp:lastModifiedBy>
  <cp:revision>9</cp:revision>
  <dcterms:created xsi:type="dcterms:W3CDTF">2019-11-12T03:14:20Z</dcterms:created>
  <dcterms:modified xsi:type="dcterms:W3CDTF">2019-11-12T13:07:40Z</dcterms:modified>
</cp:coreProperties>
</file>